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24" r:id="rId5"/>
    <p:sldId id="2554" r:id="rId6"/>
    <p:sldId id="2534" r:id="rId7"/>
    <p:sldId id="2555" r:id="rId8"/>
    <p:sldId id="2557" r:id="rId9"/>
    <p:sldId id="2556" r:id="rId10"/>
    <p:sldId id="2533" r:id="rId11"/>
    <p:sldId id="2536" r:id="rId12"/>
    <p:sldId id="2558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Gill Sans Nova Light" panose="020B0302020104020203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00F7"/>
    <a:srgbClr val="F5B1B1"/>
    <a:srgbClr val="B8B6F2"/>
    <a:srgbClr val="92E09E"/>
    <a:srgbClr val="EAB200"/>
    <a:srgbClr val="954F72"/>
    <a:srgbClr val="000000"/>
    <a:srgbClr val="F9F9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EFD19-A746-40AF-8CB4-341A32A12D4B}" v="25" dt="2022-02-01T22:54:40.01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3" autoAdjust="0"/>
    <p:restoredTop sz="8019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92" y="10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23/08/2022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23/08/2022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7808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1445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586" y="1200682"/>
            <a:ext cx="4010828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0586" y="2359100"/>
            <a:ext cx="401042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479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leç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6385" y="1425240"/>
            <a:ext cx="5019230" cy="1157958"/>
          </a:xfrm>
        </p:spPr>
        <p:txBody>
          <a:bodyPr rtlCol="0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LEÇON 10.10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3794" y="2594571"/>
            <a:ext cx="4244814" cy="368658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4629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5" name="Forme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640432" y="3062325"/>
            <a:ext cx="4119072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algn="r"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CA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VCV RACK</a:t>
            </a:r>
            <a:endParaRPr lang="fr-FR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7" name="Form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68295" y="6305549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fr-FR" sz="1050" noProof="0" smtClean="0">
                <a:solidFill>
                  <a:schemeClr val="tx2"/>
                </a:solidFill>
              </a:rPr>
              <a:pPr algn="ctr" rtl="0"/>
              <a:t>‹#›</a:t>
            </a:fld>
            <a:endParaRPr lang="fr-F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308648-1B58-4611-96C2-894995AB152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1981" y="342336"/>
            <a:ext cx="654034" cy="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  <p:sldLayoutId id="2147483684" r:id="rId3"/>
    <p:sldLayoutId id="2147483685" r:id="rId4"/>
    <p:sldLayoutId id="2147483673" r:id="rId5"/>
    <p:sldLayoutId id="2147483651" r:id="rId6"/>
    <p:sldLayoutId id="2147483674" r:id="rId7"/>
    <p:sldLayoutId id="2147483670" r:id="rId8"/>
    <p:sldLayoutId id="2147483669" r:id="rId9"/>
    <p:sldLayoutId id="2147483664" r:id="rId10"/>
    <p:sldLayoutId id="2147483653" r:id="rId11"/>
    <p:sldLayoutId id="2147483680" r:id="rId12"/>
    <p:sldLayoutId id="2147483678" r:id="rId13"/>
    <p:sldLayoutId id="2147483679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cvrack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cvrack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7CEDBC4-8DAB-425E-8CFA-3E147E9B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6" r="6840"/>
          <a:stretch/>
        </p:blipFill>
        <p:spPr>
          <a:xfrm>
            <a:off x="838200" y="0"/>
            <a:ext cx="113538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0999"/>
            <a:ext cx="11353800" cy="852201"/>
          </a:xfrm>
          <a:prstGeom prst="rect">
            <a:avLst/>
          </a:prstGeom>
        </p:spPr>
        <p:txBody>
          <a:bodyPr rtlCol="0" anchor="b">
            <a:no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</a:rPr>
              <a:t>INTRODUCTION À VCV RACK</a:t>
            </a: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617EAF-D885-435F-A7FF-85F7700A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9" y="1920432"/>
            <a:ext cx="10270836" cy="30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7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940EF-0C60-4817-8F42-A84D9C2C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Créez un compte sur </a:t>
            </a:r>
            <a:r>
              <a:rPr lang="fr-CA" dirty="0">
                <a:hlinkClick r:id="rId2"/>
              </a:rPr>
              <a:t>vcvrack.com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CF22A-2C11-41AE-878B-82FC9D43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3981450" cy="49069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Vous devez vous créer un compte sur </a:t>
            </a:r>
            <a:r>
              <a:rPr lang="fr-CA" dirty="0">
                <a:hlinkClick r:id="rId2"/>
              </a:rPr>
              <a:t>https://vcvrack.com/</a:t>
            </a:r>
            <a:r>
              <a:rPr lang="fr-CA" dirty="0"/>
              <a:t> pour pouvoir utiliser les modules disponibles dans la bibliothèque de modules (</a:t>
            </a:r>
            <a:r>
              <a:rPr lang="fr-CA" i="1" dirty="0"/>
              <a:t>VCV Library</a:t>
            </a:r>
            <a:r>
              <a:rPr lang="fr-CA" dirty="0"/>
              <a:t>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CE3B6-FA3B-4863-B6A5-EC8DA888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23" y="1200150"/>
            <a:ext cx="6283989" cy="23148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BB8DE5-EBA2-4B4F-A4C8-13D60124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11" y="3584492"/>
            <a:ext cx="4555513" cy="297287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011289-9620-4865-B41C-7965DB4F201D}"/>
              </a:ext>
            </a:extLst>
          </p:cNvPr>
          <p:cNvSpPr/>
          <p:nvPr/>
        </p:nvSpPr>
        <p:spPr>
          <a:xfrm rot="5400000">
            <a:off x="10175045" y="1547735"/>
            <a:ext cx="519612" cy="263547"/>
          </a:xfrm>
          <a:prstGeom prst="rightArrow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EB42F4-3976-4DDA-A86D-E2BA929CAE5D}"/>
              </a:ext>
            </a:extLst>
          </p:cNvPr>
          <p:cNvSpPr/>
          <p:nvPr/>
        </p:nvSpPr>
        <p:spPr>
          <a:xfrm>
            <a:off x="9407584" y="1110329"/>
            <a:ext cx="2054533" cy="34692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1. Clic gauche.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FD5651B-6897-46C7-B32B-43464F2339BB}"/>
              </a:ext>
            </a:extLst>
          </p:cNvPr>
          <p:cNvSpPr/>
          <p:nvPr/>
        </p:nvSpPr>
        <p:spPr>
          <a:xfrm rot="2700000">
            <a:off x="1708236" y="3809150"/>
            <a:ext cx="1627796" cy="263547"/>
          </a:xfrm>
          <a:prstGeom prst="rightArrow">
            <a:avLst>
              <a:gd name="adj1" fmla="val 59172"/>
              <a:gd name="adj2" fmla="val 50000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E4E6FB-8275-4DF0-85C4-3CA83110878E}"/>
              </a:ext>
            </a:extLst>
          </p:cNvPr>
          <p:cNvSpPr/>
          <p:nvPr/>
        </p:nvSpPr>
        <p:spPr>
          <a:xfrm>
            <a:off x="1076769" y="2771775"/>
            <a:ext cx="3504311" cy="69418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2. Entrez vos informations personnelles (pas du Collège) pour conserver vos paramètres.</a:t>
            </a:r>
          </a:p>
        </p:txBody>
      </p:sp>
    </p:spTree>
    <p:extLst>
      <p:ext uri="{BB962C8B-B14F-4D97-AF65-F5344CB8AC3E}">
        <p14:creationId xmlns:p14="http://schemas.microsoft.com/office/powerpoint/2010/main" val="420948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1EFD583-E743-4991-A516-5802D6F8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73" y="1516049"/>
            <a:ext cx="6017347" cy="504862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23940EF-0C60-4817-8F42-A84D9C2C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Ajoutez les modules </a:t>
            </a:r>
            <a:r>
              <a:rPr lang="fr-CA" dirty="0" err="1"/>
              <a:t>Mindmeld</a:t>
            </a:r>
            <a:endParaRPr lang="fr-CA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CF22A-2C11-41AE-878B-82FC9D43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76" y="1027927"/>
            <a:ext cx="10881575" cy="73004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Rendez vous sur  </a:t>
            </a:r>
            <a:r>
              <a:rPr lang="fr-CA" dirty="0">
                <a:hlinkClick r:id="rId3"/>
              </a:rPr>
              <a:t>https://library.vcvrack.com/</a:t>
            </a:r>
            <a:r>
              <a:rPr lang="fr-CA" dirty="0"/>
              <a:t> qui fournit plusieurs modules pour VCV Rack.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21F2B24-CE54-4F11-AF36-F92CC7E895F4}"/>
              </a:ext>
            </a:extLst>
          </p:cNvPr>
          <p:cNvCxnSpPr>
            <a:cxnSpLocks/>
          </p:cNvCxnSpPr>
          <p:nvPr/>
        </p:nvCxnSpPr>
        <p:spPr>
          <a:xfrm>
            <a:off x="2345335" y="3355549"/>
            <a:ext cx="860612" cy="0"/>
          </a:xfrm>
          <a:prstGeom prst="straightConnector1">
            <a:avLst/>
          </a:prstGeom>
          <a:ln w="76200">
            <a:solidFill>
              <a:srgbClr val="D6009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F6419-4BF3-4A56-A778-CD8BF9580BF8}"/>
              </a:ext>
            </a:extLst>
          </p:cNvPr>
          <p:cNvSpPr/>
          <p:nvPr/>
        </p:nvSpPr>
        <p:spPr>
          <a:xfrm>
            <a:off x="1288299" y="3035569"/>
            <a:ext cx="1204931" cy="6399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/>
              <a:t>Effectuez une recherche pour «</a:t>
            </a:r>
            <a:r>
              <a:rPr lang="fr-CA" sz="1200" dirty="0" err="1"/>
              <a:t>MindMeld</a:t>
            </a:r>
            <a:r>
              <a:rPr lang="fr-CA" sz="1200" dirty="0"/>
              <a:t>»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60DEB5C-088E-472C-9FA6-0627C00F7DA7}"/>
              </a:ext>
            </a:extLst>
          </p:cNvPr>
          <p:cNvSpPr/>
          <p:nvPr/>
        </p:nvSpPr>
        <p:spPr>
          <a:xfrm>
            <a:off x="1128221" y="3079120"/>
            <a:ext cx="228378" cy="228378"/>
          </a:xfrm>
          <a:prstGeom prst="ellipse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/>
              <a:t>1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A3CEC58-004B-4064-9829-46EB151A5830}"/>
              </a:ext>
            </a:extLst>
          </p:cNvPr>
          <p:cNvCxnSpPr>
            <a:cxnSpLocks/>
          </p:cNvCxnSpPr>
          <p:nvPr/>
        </p:nvCxnSpPr>
        <p:spPr>
          <a:xfrm>
            <a:off x="2563906" y="4757031"/>
            <a:ext cx="1518023" cy="0"/>
          </a:xfrm>
          <a:prstGeom prst="straightConnector1">
            <a:avLst/>
          </a:prstGeom>
          <a:ln w="76200">
            <a:solidFill>
              <a:srgbClr val="D6009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6552A-D212-447A-8F1C-F09406CFEE76}"/>
              </a:ext>
            </a:extLst>
          </p:cNvPr>
          <p:cNvSpPr/>
          <p:nvPr/>
        </p:nvSpPr>
        <p:spPr>
          <a:xfrm>
            <a:off x="1140404" y="4437050"/>
            <a:ext cx="1531078" cy="74452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/>
              <a:t>Cliquez sur «+</a:t>
            </a:r>
            <a:r>
              <a:rPr lang="fr-CA" sz="1200" dirty="0" err="1"/>
              <a:t>Add</a:t>
            </a:r>
            <a:r>
              <a:rPr lang="fr-CA" sz="1200" dirty="0"/>
              <a:t>» de n’importe quel module </a:t>
            </a:r>
            <a:r>
              <a:rPr lang="fr-CA" sz="1200" dirty="0" err="1"/>
              <a:t>Mindmeld</a:t>
            </a:r>
            <a:endParaRPr lang="fr-CA" sz="12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34CF2A-770E-463B-9F29-7AB97D4DA6E9}"/>
              </a:ext>
            </a:extLst>
          </p:cNvPr>
          <p:cNvSpPr/>
          <p:nvPr/>
        </p:nvSpPr>
        <p:spPr>
          <a:xfrm>
            <a:off x="980326" y="4480602"/>
            <a:ext cx="228378" cy="228378"/>
          </a:xfrm>
          <a:prstGeom prst="ellipse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284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940EF-0C60-4817-8F42-A84D9C2C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Connectez-vous à votre compte dans VCV Rack</a:t>
            </a:r>
            <a:endParaRPr lang="fr-CA" sz="3600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13F688-6E46-4F11-94CE-481C99DC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105" y="1365160"/>
            <a:ext cx="6381843" cy="5029083"/>
          </a:xfrm>
          <a:prstGeom prst="rect">
            <a:avLst/>
          </a:prstGeom>
        </p:spPr>
      </p:pic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35597826-07E9-4CBE-AD45-AF25BDD03A90}"/>
              </a:ext>
            </a:extLst>
          </p:cNvPr>
          <p:cNvSpPr/>
          <p:nvPr/>
        </p:nvSpPr>
        <p:spPr>
          <a:xfrm>
            <a:off x="4056844" y="1747995"/>
            <a:ext cx="389157" cy="776264"/>
          </a:xfrm>
          <a:prstGeom prst="leftBrace">
            <a:avLst>
              <a:gd name="adj1" fmla="val 38251"/>
              <a:gd name="adj2" fmla="val 48755"/>
            </a:avLst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1701E-78D0-4A00-A9AC-389BDF929F5D}"/>
              </a:ext>
            </a:extLst>
          </p:cNvPr>
          <p:cNvSpPr/>
          <p:nvPr/>
        </p:nvSpPr>
        <p:spPr>
          <a:xfrm>
            <a:off x="1652277" y="1943633"/>
            <a:ext cx="2224505" cy="33630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b="1" dirty="0">
                <a:latin typeface="Montserrat" panose="00000500000000000000" pitchFamily="50" charset="0"/>
              </a:rPr>
              <a:t>Entrez vos informations</a:t>
            </a:r>
            <a:endParaRPr lang="fr-CA" sz="12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4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EE764C-8FC2-4231-8E78-2AAD9918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1521747"/>
            <a:ext cx="6308297" cy="49711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23940EF-0C60-4817-8F42-A84D9C2C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Mettez à jour les modules dans VCV Rack</a:t>
            </a:r>
            <a:endParaRPr lang="fr-CA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CF22A-2C11-41AE-878B-82FC9D43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76" y="1027927"/>
            <a:ext cx="10881575" cy="730040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Lorsque vous vous connectez ou lorsque VCV Rack est ouvert, le logiciel cherche des mises à jour.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21F2B24-CE54-4F11-AF36-F92CC7E895F4}"/>
              </a:ext>
            </a:extLst>
          </p:cNvPr>
          <p:cNvCxnSpPr>
            <a:cxnSpLocks/>
          </p:cNvCxnSpPr>
          <p:nvPr/>
        </p:nvCxnSpPr>
        <p:spPr>
          <a:xfrm>
            <a:off x="3888596" y="2378059"/>
            <a:ext cx="860612" cy="0"/>
          </a:xfrm>
          <a:prstGeom prst="straightConnector1">
            <a:avLst/>
          </a:prstGeom>
          <a:ln w="76200">
            <a:solidFill>
              <a:srgbClr val="D6009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F6419-4BF3-4A56-A778-CD8BF9580BF8}"/>
              </a:ext>
            </a:extLst>
          </p:cNvPr>
          <p:cNvSpPr/>
          <p:nvPr/>
        </p:nvSpPr>
        <p:spPr>
          <a:xfrm>
            <a:off x="2831560" y="2058079"/>
            <a:ext cx="1204931" cy="639960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/>
              <a:t>Effectuez la mise à jour de tous les modules.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60DEB5C-088E-472C-9FA6-0627C00F7DA7}"/>
              </a:ext>
            </a:extLst>
          </p:cNvPr>
          <p:cNvSpPr/>
          <p:nvPr/>
        </p:nvSpPr>
        <p:spPr>
          <a:xfrm>
            <a:off x="2671482" y="2101630"/>
            <a:ext cx="228378" cy="228378"/>
          </a:xfrm>
          <a:prstGeom prst="ellipse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6552A-D212-447A-8F1C-F09406CFEE76}"/>
              </a:ext>
            </a:extLst>
          </p:cNvPr>
          <p:cNvSpPr/>
          <p:nvPr/>
        </p:nvSpPr>
        <p:spPr>
          <a:xfrm>
            <a:off x="5383993" y="3056735"/>
            <a:ext cx="1531078" cy="74452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/>
              <a:t>Fermez et redémarrez l’application.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34CF2A-770E-463B-9F29-7AB97D4DA6E9}"/>
              </a:ext>
            </a:extLst>
          </p:cNvPr>
          <p:cNvSpPr/>
          <p:nvPr/>
        </p:nvSpPr>
        <p:spPr>
          <a:xfrm>
            <a:off x="5223915" y="3100287"/>
            <a:ext cx="228378" cy="228378"/>
          </a:xfrm>
          <a:prstGeom prst="ellipse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22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D61D6-FB4B-49A9-834F-CCD8C65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VÉRIFIER QUE VCV RACK FONCTIONNE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D0F11D-9ECE-487F-A8ED-20E2AA83F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298" y="1060046"/>
            <a:ext cx="1921036" cy="141452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974F04-49B2-4BD1-B6BD-D905DFEDC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84"/>
          <a:stretch/>
        </p:blipFill>
        <p:spPr>
          <a:xfrm>
            <a:off x="838200" y="2570375"/>
            <a:ext cx="10373882" cy="341501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0D38E4C-83BB-4BB2-9934-37F77570C279}"/>
              </a:ext>
            </a:extLst>
          </p:cNvPr>
          <p:cNvSpPr/>
          <p:nvPr/>
        </p:nvSpPr>
        <p:spPr>
          <a:xfrm rot="10800000">
            <a:off x="2057724" y="1298858"/>
            <a:ext cx="519612" cy="263547"/>
          </a:xfrm>
          <a:prstGeom prst="rightArrow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2A996-CBE0-4DF4-9CCD-358EE8E32C4D}"/>
              </a:ext>
            </a:extLst>
          </p:cNvPr>
          <p:cNvSpPr/>
          <p:nvPr/>
        </p:nvSpPr>
        <p:spPr>
          <a:xfrm>
            <a:off x="2409378" y="1267846"/>
            <a:ext cx="3504311" cy="34692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1. Ouvrez un nouveau document VCV Rack.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A9475A1-A1FB-4135-8D13-DC27B681A37C}"/>
              </a:ext>
            </a:extLst>
          </p:cNvPr>
          <p:cNvSpPr/>
          <p:nvPr/>
        </p:nvSpPr>
        <p:spPr>
          <a:xfrm rot="2700000">
            <a:off x="6617684" y="2467900"/>
            <a:ext cx="1627796" cy="263547"/>
          </a:xfrm>
          <a:prstGeom prst="rightArrow">
            <a:avLst>
              <a:gd name="adj1" fmla="val 59172"/>
              <a:gd name="adj2" fmla="val 50000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597F0EE-DFA8-4CB3-B381-22BAAD39D243}"/>
              </a:ext>
            </a:extLst>
          </p:cNvPr>
          <p:cNvSpPr/>
          <p:nvPr/>
        </p:nvSpPr>
        <p:spPr>
          <a:xfrm rot="8100000">
            <a:off x="8702300" y="2726022"/>
            <a:ext cx="1633302" cy="263547"/>
          </a:xfrm>
          <a:prstGeom prst="rightArrow">
            <a:avLst>
              <a:gd name="adj1" fmla="val 59172"/>
              <a:gd name="adj2" fmla="val 50000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778D3-FCAD-457E-A314-99FF33158DB2}"/>
              </a:ext>
            </a:extLst>
          </p:cNvPr>
          <p:cNvSpPr/>
          <p:nvPr/>
        </p:nvSpPr>
        <p:spPr>
          <a:xfrm>
            <a:off x="7700650" y="2031843"/>
            <a:ext cx="3653150" cy="34692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3. Clic gauche et choisissez </a:t>
            </a:r>
            <a:r>
              <a:rPr lang="fr-CA" sz="1200" i="1" dirty="0">
                <a:latin typeface="Montserrat" panose="00000500000000000000" pitchFamily="50" charset="0"/>
              </a:rPr>
              <a:t>Default </a:t>
            </a:r>
            <a:r>
              <a:rPr lang="fr-CA" sz="1200" i="1" dirty="0" err="1">
                <a:latin typeface="Montserrat" panose="00000500000000000000" pitchFamily="50" charset="0"/>
              </a:rPr>
              <a:t>Device</a:t>
            </a:r>
            <a:r>
              <a:rPr lang="fr-CA" sz="1200" i="1" dirty="0">
                <a:latin typeface="Montserrat" panose="00000500000000000000" pitchFamily="50" charset="0"/>
              </a:rPr>
              <a:t>[..</a:t>
            </a:r>
            <a:r>
              <a:rPr lang="fr-CA" sz="1200" dirty="0">
                <a:latin typeface="Montserrat" panose="00000500000000000000" pitchFamily="50" charset="0"/>
              </a:rPr>
              <a:t>.</a:t>
            </a:r>
            <a:r>
              <a:rPr lang="fr-CA" sz="1200" i="1" dirty="0">
                <a:latin typeface="Montserrat" panose="00000500000000000000" pitchFamily="50" charset="0"/>
              </a:rPr>
              <a:t>]</a:t>
            </a:r>
            <a:r>
              <a:rPr lang="fr-CA" sz="1200" dirty="0">
                <a:latin typeface="Montserrat" panose="00000500000000000000" pitchFamily="50" charset="0"/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6726BE-9F9B-44EB-AF1B-66AB425F3711}"/>
              </a:ext>
            </a:extLst>
          </p:cNvPr>
          <p:cNvSpPr/>
          <p:nvPr/>
        </p:nvSpPr>
        <p:spPr>
          <a:xfrm>
            <a:off x="1895608" y="6081196"/>
            <a:ext cx="8400784" cy="47200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4. Appuyez sur les touches du clavier (</a:t>
            </a:r>
            <a:r>
              <a:rPr lang="fr-CA" sz="1200" dirty="0" err="1">
                <a:latin typeface="Montserrat" panose="00000500000000000000" pitchFamily="50" charset="0"/>
              </a:rPr>
              <a:t>q,w,e,r,etc</a:t>
            </a:r>
            <a:r>
              <a:rPr lang="fr-CA" sz="1200" dirty="0">
                <a:latin typeface="Montserrat" panose="00000500000000000000" pitchFamily="50" charset="0"/>
              </a:rPr>
              <a:t>) : vous devriez entendre un son et voir une onde défiler dans le </a:t>
            </a:r>
            <a:r>
              <a:rPr lang="fr-CA" sz="1200" i="1" dirty="0">
                <a:latin typeface="Montserrat" panose="00000500000000000000" pitchFamily="50" charset="0"/>
              </a:rPr>
              <a:t>scope </a:t>
            </a:r>
            <a:r>
              <a:rPr lang="fr-CA" sz="1200" dirty="0">
                <a:latin typeface="Montserrat" panose="00000500000000000000" pitchFamily="50" charset="0"/>
              </a:rPr>
              <a:t>ci-haut.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9609A-0BAE-451B-9CD1-A2BB1B4787CC}"/>
              </a:ext>
            </a:extLst>
          </p:cNvPr>
          <p:cNvSpPr/>
          <p:nvPr/>
        </p:nvSpPr>
        <p:spPr>
          <a:xfrm>
            <a:off x="3890585" y="1757520"/>
            <a:ext cx="3504311" cy="34692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latin typeface="Montserrat" panose="00000500000000000000" pitchFamily="50" charset="0"/>
              </a:rPr>
              <a:t>2. Clic gauche et choisissez </a:t>
            </a:r>
            <a:r>
              <a:rPr lang="fr-CA" sz="1200" i="1" dirty="0" err="1">
                <a:latin typeface="Montserrat" panose="00000500000000000000" pitchFamily="50" charset="0"/>
              </a:rPr>
              <a:t>DirectSound</a:t>
            </a:r>
            <a:r>
              <a:rPr lang="fr-CA" sz="1200" dirty="0">
                <a:latin typeface="Montserrat" panose="00000500000000000000" pitchFamily="50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746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E2DD4-C37E-49C5-85D5-FF4F760F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AJOUTER DES MODULES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449EE3-A637-4D50-8372-18F31549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44" b="35937"/>
          <a:stretch/>
        </p:blipFill>
        <p:spPr>
          <a:xfrm>
            <a:off x="5329002" y="1668058"/>
            <a:ext cx="5605698" cy="4574469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C888979-A14F-4F32-BBC2-E9FA389A2FF5}"/>
              </a:ext>
            </a:extLst>
          </p:cNvPr>
          <p:cNvSpPr/>
          <p:nvPr/>
        </p:nvSpPr>
        <p:spPr>
          <a:xfrm rot="2700000">
            <a:off x="4993166" y="1432368"/>
            <a:ext cx="519612" cy="263547"/>
          </a:xfrm>
          <a:prstGeom prst="rightArrow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83E7B-2F66-49FF-8C72-14A204126E2D}"/>
              </a:ext>
            </a:extLst>
          </p:cNvPr>
          <p:cNvSpPr/>
          <p:nvPr/>
        </p:nvSpPr>
        <p:spPr>
          <a:xfrm>
            <a:off x="1209675" y="1055503"/>
            <a:ext cx="4043297" cy="508638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b="1" dirty="0">
                <a:latin typeface="Montserrat" panose="00000500000000000000" pitchFamily="50" charset="0"/>
              </a:rPr>
              <a:t>1</a:t>
            </a:r>
            <a:r>
              <a:rPr lang="fr-CA" sz="1200" dirty="0">
                <a:latin typeface="Montserrat" panose="00000500000000000000" pitchFamily="50" charset="0"/>
              </a:rPr>
              <a:t>. Ouvrir le navigateur de modules avec un clic droit de la souris sur un espace vide du patch.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3FC02A42-CA4F-4D46-A14E-B16E7FA0D9DF}"/>
              </a:ext>
            </a:extLst>
          </p:cNvPr>
          <p:cNvSpPr/>
          <p:nvPr/>
        </p:nvSpPr>
        <p:spPr>
          <a:xfrm>
            <a:off x="4552552" y="2209380"/>
            <a:ext cx="700420" cy="3162720"/>
          </a:xfrm>
          <a:prstGeom prst="leftBrace">
            <a:avLst>
              <a:gd name="adj1" fmla="val 38251"/>
              <a:gd name="adj2" fmla="val 33774"/>
            </a:avLst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F14EF656-EDC0-4A0A-B1A4-C30347ACABE8}"/>
              </a:ext>
            </a:extLst>
          </p:cNvPr>
          <p:cNvSpPr/>
          <p:nvPr/>
        </p:nvSpPr>
        <p:spPr>
          <a:xfrm>
            <a:off x="4565940" y="5457111"/>
            <a:ext cx="700420" cy="508639"/>
          </a:xfrm>
          <a:prstGeom prst="leftBrace">
            <a:avLst>
              <a:gd name="adj1" fmla="val 38251"/>
              <a:gd name="adj2" fmla="val 48755"/>
            </a:avLst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3C97F0-EDED-487B-A325-A566DD78D0B5}"/>
              </a:ext>
            </a:extLst>
          </p:cNvPr>
          <p:cNvSpPr/>
          <p:nvPr/>
        </p:nvSpPr>
        <p:spPr>
          <a:xfrm>
            <a:off x="2221497" y="3092696"/>
            <a:ext cx="2224505" cy="33630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b="1" dirty="0">
                <a:latin typeface="Montserrat" panose="00000500000000000000" pitchFamily="50" charset="0"/>
              </a:rPr>
              <a:t>2</a:t>
            </a:r>
            <a:r>
              <a:rPr lang="fr-CA" sz="1200" dirty="0">
                <a:latin typeface="Montserrat" panose="00000500000000000000" pitchFamily="50" charset="0"/>
              </a:rPr>
              <a:t>. Choisir une fonction.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A56A1-D020-45E4-AEBD-EA4671FEE050}"/>
              </a:ext>
            </a:extLst>
          </p:cNvPr>
          <p:cNvSpPr/>
          <p:nvPr/>
        </p:nvSpPr>
        <p:spPr>
          <a:xfrm>
            <a:off x="2221497" y="5543279"/>
            <a:ext cx="2224505" cy="336304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b="1" dirty="0">
                <a:latin typeface="Montserrat" panose="00000500000000000000" pitchFamily="50" charset="0"/>
              </a:rPr>
              <a:t>Ou </a:t>
            </a:r>
            <a:r>
              <a:rPr lang="fr-CA" sz="1200" dirty="0">
                <a:latin typeface="Montserrat" panose="00000500000000000000" pitchFamily="50" charset="0"/>
              </a:rPr>
              <a:t>choisir une marque.</a:t>
            </a:r>
          </a:p>
        </p:txBody>
      </p:sp>
    </p:spTree>
    <p:extLst>
      <p:ext uri="{BB962C8B-B14F-4D97-AF65-F5344CB8AC3E}">
        <p14:creationId xmlns:p14="http://schemas.microsoft.com/office/powerpoint/2010/main" val="208919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70E2E89-8B45-4D88-9E5F-028202F3D4F6}"/>
              </a:ext>
            </a:extLst>
          </p:cNvPr>
          <p:cNvSpPr txBox="1"/>
          <p:nvPr/>
        </p:nvSpPr>
        <p:spPr>
          <a:xfrm>
            <a:off x="838200" y="1033929"/>
            <a:ext cx="102974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spc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N’OUBLIEZ PAS DE SAUVEGARDER VOS DOCUMENTS! </a:t>
            </a:r>
            <a:br>
              <a:rPr lang="fr-CA" sz="4800" b="1" spc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</a:br>
            <a:r>
              <a:rPr lang="fr-CA" sz="4800" b="1" spc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VCV RACK NE VOUS AVERTIT PAS SI VOUS FERMEZ L’APPLICATION SANS LE FAIRE!</a:t>
            </a:r>
          </a:p>
        </p:txBody>
      </p:sp>
    </p:spTree>
    <p:extLst>
      <p:ext uri="{BB962C8B-B14F-4D97-AF65-F5344CB8AC3E}">
        <p14:creationId xmlns:p14="http://schemas.microsoft.com/office/powerpoint/2010/main" val="608050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buFont typeface="Symbol" panose="05050102010706020507" pitchFamily="18" charset="2"/>
          <a:buChar char=""/>
          <a:defRPr sz="1400" b="0" spc="0" dirty="0" smtClean="0">
            <a:solidFill>
              <a:schemeClr val="bg1"/>
            </a:solidFill>
            <a:effectLst/>
            <a:latin typeface="+mn-lt"/>
            <a:ea typeface="Times New Roman" panose="02020603050405020304" pitchFamily="18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Widescreen</PresentationFormat>
  <Paragraphs>30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Gill Sans MT</vt:lpstr>
      <vt:lpstr>Calibri</vt:lpstr>
      <vt:lpstr>Gill Sans Nova Light</vt:lpstr>
      <vt:lpstr>Arial</vt:lpstr>
      <vt:lpstr>Montserrat</vt:lpstr>
      <vt:lpstr>Thème Office</vt:lpstr>
      <vt:lpstr>INTRODUCTION À VCV RACK</vt:lpstr>
      <vt:lpstr>PowerPoint Presentation</vt:lpstr>
      <vt:lpstr>Créez un compte sur vcvrack.com</vt:lpstr>
      <vt:lpstr>Ajoutez les modules Mindmeld</vt:lpstr>
      <vt:lpstr>Connectez-vous à votre compte dans VCV Rack</vt:lpstr>
      <vt:lpstr>Mettez à jour les modules dans VCV Rack</vt:lpstr>
      <vt:lpstr>VÉRIFIER QUE VCV RACK FONCTIONNE</vt:lpstr>
      <vt:lpstr>AJOUTER DES MODULES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2020-12-02T17:58:31Z</dcterms:created>
  <dcterms:modified xsi:type="dcterms:W3CDTF">2022-08-23T15:19:43Z</dcterms:modified>
</cp:coreProperties>
</file>